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344" r:id="rId4"/>
    <p:sldId id="340" r:id="rId5"/>
    <p:sldId id="343" r:id="rId6"/>
    <p:sldId id="308" r:id="rId7"/>
    <p:sldId id="258" r:id="rId8"/>
    <p:sldId id="286" r:id="rId9"/>
    <p:sldId id="345" r:id="rId10"/>
    <p:sldId id="280" r:id="rId11"/>
    <p:sldId id="285" r:id="rId12"/>
    <p:sldId id="337" r:id="rId13"/>
    <p:sldId id="346" r:id="rId14"/>
    <p:sldId id="341" r:id="rId15"/>
    <p:sldId id="342" r:id="rId16"/>
    <p:sldId id="27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4-41B4-A78E-714457BCEFAD}"/>
                </c:ext>
              </c:extLst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C4-41B4-A78E-714457BCEFAD}"/>
                </c:ext>
              </c:extLst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C4-41B4-A78E-714457BCEFAD}"/>
                </c:ext>
              </c:extLst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4-41B4-A78E-714457BCEFAD}"/>
                </c:ext>
              </c:extLst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1C4-41B4-A78E-714457BCEFAD}"/>
                </c:ext>
              </c:extLst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4-41B4-A78E-714457BCEFAD}"/>
                </c:ext>
              </c:extLst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1C4-41B4-A78E-714457BCEFAD}"/>
                </c:ext>
              </c:extLst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C4-41B4-A78E-714457BCEFAD}"/>
                </c:ext>
              </c:extLst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C4-41B4-A78E-714457BCEFAD}"/>
                </c:ext>
              </c:extLst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1C4-41B4-A78E-714457BCEFAD}"/>
                </c:ext>
              </c:extLst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1C4-41B4-A78E-714457BCEFAD}"/>
                </c:ext>
              </c:extLst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1C4-41B4-A78E-714457BCEFAD}"/>
                </c:ext>
              </c:extLst>
            </c:dLbl>
            <c:dLbl>
              <c:idx val="12"/>
              <c:layout>
                <c:manualLayout>
                  <c:x val="-1.454559781490867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1C4-41B4-A78E-714457BC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  <c:pt idx="1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1C4-41B4-A78E-714457BCEF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1C4-41B4-A78E-714457BCEFAD}"/>
                </c:ext>
              </c:extLst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1C4-41B4-A78E-714457BCEFAD}"/>
                </c:ext>
              </c:extLst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1C4-41B4-A78E-714457BCEFAD}"/>
                </c:ext>
              </c:extLst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1C4-41B4-A78E-714457BCEFAD}"/>
                </c:ext>
              </c:extLst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1C4-41B4-A78E-714457BCEFAD}"/>
                </c:ext>
              </c:extLst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1C4-41B4-A78E-714457BCEFAD}"/>
                </c:ext>
              </c:extLst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1C4-41B4-A78E-714457BCEFAD}"/>
                </c:ext>
              </c:extLst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1C4-41B4-A78E-714457BCEFAD}"/>
                </c:ext>
              </c:extLst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1C4-41B4-A78E-714457BCEFAD}"/>
                </c:ext>
              </c:extLst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1C4-41B4-A78E-714457BCEFAD}"/>
                </c:ext>
              </c:extLst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1C4-41B4-A78E-714457BCEFAD}"/>
                </c:ext>
              </c:extLst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1C4-41B4-A78E-714457BCEFAD}"/>
                </c:ext>
              </c:extLst>
            </c:dLbl>
            <c:dLbl>
              <c:idx val="12"/>
              <c:layout>
                <c:manualLayout>
                  <c:x val="4.3636793444723904E-3"/>
                  <c:y val="-0.24687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1C4-41B4-A78E-714457BCEFA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  <c:pt idx="12">
                  <c:v>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8777088"/>
        <c:axId val="19880345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1C4-41B4-A78E-714457BCEFAD}"/>
                </c:ext>
              </c:extLst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1C4-41B4-A78E-714457BCEFAD}"/>
                </c:ext>
              </c:extLst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1C4-41B4-A78E-714457BCEFAD}"/>
                </c:ext>
              </c:extLst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1C4-41B4-A78E-714457BCEFAD}"/>
                </c:ext>
              </c:extLst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1C4-41B4-A78E-714457BCEFAD}"/>
                </c:ext>
              </c:extLst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61C4-41B4-A78E-714457BCEFAD}"/>
                </c:ext>
              </c:extLst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1C4-41B4-A78E-714457BCEFAD}"/>
                </c:ext>
              </c:extLst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1C4-41B4-A78E-714457BCEFAD}"/>
                </c:ext>
              </c:extLst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1C4-41B4-A78E-714457BCEFAD}"/>
                </c:ext>
              </c:extLst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61C4-41B4-A78E-714457BCEFAD}"/>
                </c:ext>
              </c:extLst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1C4-41B4-A78E-714457BCEFAD}"/>
                </c:ext>
              </c:extLst>
            </c:dLbl>
            <c:dLbl>
              <c:idx val="11"/>
              <c:layout>
                <c:manualLayout>
                  <c:x val="-2.32730710361183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1C4-41B4-A78E-714457BCEFAD}"/>
                </c:ext>
              </c:extLst>
            </c:dLbl>
            <c:dLbl>
              <c:idx val="12"/>
              <c:layout>
                <c:manualLayout>
                  <c:x val="-2.9091195629815117E-2"/>
                  <c:y val="-3.7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1C4-41B4-A78E-714457BC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Лист1!$D$2:$D$14</c:f>
              <c:numCache>
                <c:formatCode>0%</c:formatCode>
                <c:ptCount val="13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  <c:pt idx="12">
                  <c:v>0.24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806528"/>
        <c:axId val="198804992"/>
      </c:lineChart>
      <c:catAx>
        <c:axId val="198777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Verdana" pitchFamily="34" charset="0"/>
              </a:defRPr>
            </a:pPr>
            <a:endParaRPr lang="ru-RU"/>
          </a:p>
        </c:txPr>
        <c:crossAx val="198803456"/>
        <c:crosses val="autoZero"/>
        <c:auto val="1"/>
        <c:lblAlgn val="ctr"/>
        <c:lblOffset val="100"/>
        <c:noMultiLvlLbl val="0"/>
      </c:catAx>
      <c:valAx>
        <c:axId val="198803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198777088"/>
        <c:crosses val="autoZero"/>
        <c:crossBetween val="between"/>
      </c:valAx>
      <c:valAx>
        <c:axId val="198804992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198806528"/>
        <c:crosses val="max"/>
        <c:crossBetween val="between"/>
      </c:valAx>
      <c:catAx>
        <c:axId val="198806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804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explosion val="2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-8.6224987347084892E-2"/>
                  <c:y val="-9.0492965775132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E-4E4C-BFAE-02FA7FAB6030}"/>
                </c:ext>
              </c:extLst>
            </c:dLbl>
            <c:dLbl>
              <c:idx val="1"/>
              <c:layout>
                <c:manualLayout>
                  <c:x val="-6.7532705786369052E-2"/>
                  <c:y val="-0.298626787057938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E-4E4C-BFAE-02FA7FAB6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3.5999999999999997E-2</c:v>
                </c:pt>
                <c:pt idx="1">
                  <c:v>0.96399999999999997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31.12.2020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31.12.2020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31.12.2020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31.12.2020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31.12.2020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31.12.2020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31.12.2020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20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23.12.20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20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32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12.12.2019 № 386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2293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96594"/>
              </p:ext>
            </p:extLst>
          </p:nvPr>
        </p:nvGraphicFramePr>
        <p:xfrm>
          <a:off x="276325" y="2657834"/>
          <a:ext cx="869524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+47 983,0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общественных территорий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дворовых территорий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Благоустройство общественных территорий МОГО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«Ухта»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-6 861,3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проекта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«Благоустройство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общественной территории г. Ухты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«набережная Газовиков»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МОГО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«Ухта»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победителя Всероссийского конкурса лучших проектов создания комфортной городской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-6 793,8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«Дорожная сеть»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 части приведения в нормативное состояние автомобильных дорог местного значения и улиц в населенных пунктах административных центров муниципальных образований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49583"/>
              </p:ext>
            </p:extLst>
          </p:nvPr>
        </p:nvGraphicFramePr>
        <p:xfrm>
          <a:off x="273554" y="1147885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563 898,8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289 942,7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291 653,5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33 924,6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61446"/>
              </p:ext>
            </p:extLst>
          </p:nvPr>
        </p:nvGraphicFramePr>
        <p:xfrm>
          <a:off x="287342" y="2598814"/>
          <a:ext cx="8695246" cy="248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- 1 615,0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«Управление физической культуры и спорта» администрации МОГО «Ухта»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-387,5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 физкультурно-спортивных сооружений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-300,0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календарного плана физкультурных и спортивных мероприятий физкультурно-спортивными учреждениями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-192,9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Услуги по обращению с твердыми коммунальными отходами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+371,0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укрепление и модернизацию материально технической базы физкультурно-спортивных сооружений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+111,9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реализацию мероприятий по внедрению Всероссийского физкультурно-спортивного комплекса «Готов к труду и обороне»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41068"/>
              </p:ext>
            </p:extLst>
          </p:nvPr>
        </p:nvGraphicFramePr>
        <p:xfrm>
          <a:off x="251520" y="108868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188 887,4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159 360,9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410 530,3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-2 012,5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459057"/>
              </p:ext>
            </p:extLst>
          </p:nvPr>
        </p:nvGraphicFramePr>
        <p:xfrm>
          <a:off x="251424" y="2338926"/>
          <a:ext cx="8695246" cy="427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-382,0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Совета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-144,1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КСП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-57,4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 по обращению взыскания на средства бюджета МОГО «Ухта»,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связанных с взысканием неосновательного обогащения в пользу ООО «ЛУКОЙЛ-Коми»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-141,7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Предоставление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субсидии для проведения капитального ремонта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-9 000,0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исполнительных листов судебных органов по искам к МОГО «Ухта» (казне) о возмещении вреда, причиненного незаконными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действиями (бездействием) органов местного самоуправления или их должностных лиц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-1 012,0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-157,1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Финансовое обеспечение 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мероприятий,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осуществляемых за счет безвозмездных поступлений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+5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645,0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Расходы за счет резервного фонда Правительства Республики Коми по предупреждению и ликвидации чрезвычайных ситуаций и последствий стихийных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бедствий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+313,5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Возврат выкупной цены нежилого помещения по решению суда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91816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39291"/>
              </p:ext>
            </p:extLst>
          </p:nvPr>
        </p:nvGraphicFramePr>
        <p:xfrm>
          <a:off x="251424" y="757199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283 898,0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317 438,2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333 174,3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-15 950,2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8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2582"/>
              </p:ext>
            </p:extLst>
          </p:nvPr>
        </p:nvGraphicFramePr>
        <p:xfrm>
          <a:off x="251424" y="1160107"/>
          <a:ext cx="8695246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+92,3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Доплаты к пенсиям государственных служащих субъектов Российской Федерации и муниципальных служащих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+1 206,5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Субсидия на погашение кредиторской задолженности МБУ «Редакция газеты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+479,0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Предоставление субсидии на предупреждение банкротства и восстановление платежеспособности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+126,0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Компенсация расходов на оплату стоимости проезда и провоза багажа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-457,9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Проведение выборов в представительные органы муниципального образования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+1 577,0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МУ УКС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-13 869,9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Администрации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-167,4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Резервный фонд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739346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8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52177" y="2620682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2012" y="520916"/>
            <a:ext cx="41706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- перекредитования коммерческих кредитов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(замещение «дорогих» кредитов на «дешевые»)</a:t>
            </a: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использование </a:t>
            </a:r>
            <a:r>
              <a:rPr lang="ru-RU" sz="1000" dirty="0">
                <a:latin typeface="Verdana" pitchFamily="34" charset="0"/>
              </a:rPr>
              <a:t>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</a:t>
            </a:r>
            <a:r>
              <a:rPr lang="ru-RU" sz="1000" dirty="0" smtClean="0">
                <a:latin typeface="Verdana" pitchFamily="34" charset="0"/>
              </a:rPr>
              <a:t>учреждений</a:t>
            </a: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снижения начальной цены контракта по итогам проведения аукционов на оказание услуг по предоставлению возобновляемой и </a:t>
            </a:r>
            <a:r>
              <a:rPr lang="ru-RU" sz="1000" dirty="0" err="1" smtClean="0">
                <a:latin typeface="Verdana" pitchFamily="34" charset="0"/>
              </a:rPr>
              <a:t>невозобновляемой</a:t>
            </a:r>
            <a:r>
              <a:rPr lang="ru-RU" sz="1000" dirty="0" smtClean="0">
                <a:latin typeface="Verdana" pitchFamily="34" charset="0"/>
              </a:rPr>
              <a:t> кредитной линии бюджету МОГО «Ухта»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6253" y="1426864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 smtClean="0">
                <a:latin typeface="Verdana" pitchFamily="34" charset="0"/>
              </a:rPr>
              <a:t>2017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45,2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2018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24,5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2019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>
                <a:latin typeface="Verdana" pitchFamily="34" charset="0"/>
              </a:rPr>
              <a:t>год </a:t>
            </a:r>
            <a:r>
              <a:rPr lang="ru-RU" sz="1000" b="1" smtClean="0">
                <a:latin typeface="Verdana" pitchFamily="34" charset="0"/>
              </a:rPr>
              <a:t>17,1</a:t>
            </a:r>
            <a:r>
              <a:rPr lang="ru-RU" sz="100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01.12.2020</a:t>
            </a:r>
            <a:r>
              <a:rPr lang="ru-RU" sz="1000" dirty="0" smtClean="0">
                <a:latin typeface="Verdana" pitchFamily="34" charset="0"/>
              </a:rPr>
              <a:t> – </a:t>
            </a:r>
            <a:r>
              <a:rPr lang="ru-RU" sz="1000" b="1" dirty="0" smtClean="0">
                <a:latin typeface="Verdana" pitchFamily="34" charset="0"/>
              </a:rPr>
              <a:t>25,3</a:t>
            </a:r>
            <a:r>
              <a:rPr lang="ru-RU" sz="1000" dirty="0" smtClean="0">
                <a:latin typeface="Verdana" pitchFamily="34" charset="0"/>
              </a:rPr>
              <a:t>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692" y="548616"/>
            <a:ext cx="4248442" cy="9417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</a:t>
            </a:r>
            <a:r>
              <a:rPr lang="ru-RU" sz="1000" b="1" dirty="0" smtClean="0">
                <a:latin typeface="Verdana" pitchFamily="34" charset="0"/>
              </a:rPr>
              <a:t>банковским кредитам 6,1%</a:t>
            </a:r>
          </a:p>
          <a:p>
            <a:pPr>
              <a:lnSpc>
                <a:spcPct val="120000"/>
              </a:lnSpc>
            </a:pPr>
            <a:endParaRPr lang="ru-RU" sz="10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</a:t>
            </a:r>
            <a:r>
              <a:rPr lang="ru-RU" sz="1000" b="1" dirty="0" smtClean="0">
                <a:latin typeface="Verdana" pitchFamily="34" charset="0"/>
              </a:rPr>
              <a:t>кредита 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0,1%</a:t>
            </a: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77606709"/>
              </p:ext>
            </p:extLst>
          </p:nvPr>
        </p:nvGraphicFramePr>
        <p:xfrm>
          <a:off x="206418" y="2834628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951951978"/>
              </p:ext>
            </p:extLst>
          </p:nvPr>
        </p:nvGraphicFramePr>
        <p:xfrm>
          <a:off x="457990" y="2752948"/>
          <a:ext cx="1755194" cy="14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058157" y="3358552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79898" y="3280070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56636" y="3154220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79898" y="3031063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8928" y="2617204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01.01.2020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3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3799400"/>
            <a:ext cx="5904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ИСТОЧНИКИ ФИНАНСИРОВАНИЯ ДЕФИЦИТА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652069"/>
              </p:ext>
            </p:extLst>
          </p:nvPr>
        </p:nvGraphicFramePr>
        <p:xfrm>
          <a:off x="260536" y="4103290"/>
          <a:ext cx="8620592" cy="2471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8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9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2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3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23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54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2663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</a:rPr>
                        <a:t>Источники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2019</a:t>
                      </a:r>
                      <a:endParaRPr lang="ru-RU" sz="900" b="1" dirty="0">
                        <a:latin typeface="Verdana" pitchFamily="34" charset="0"/>
                      </a:endParaRPr>
                    </a:p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(план)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2019</a:t>
                      </a:r>
                      <a:endParaRPr lang="ru-RU" sz="900" b="1" dirty="0">
                        <a:latin typeface="Verdana" pitchFamily="34" charset="0"/>
                      </a:endParaRPr>
                    </a:p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(факт)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2020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2021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2022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18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Кредиты</a:t>
                      </a:r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 кредитных организаций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45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554,0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500,0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500,0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100,0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370,0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-400,0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-100,0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-370,0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315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145,8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437,4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148,1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901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-145,8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-148,1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4434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146,8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64,6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Всего источников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331,5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212,8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164,6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smtClean="0">
                          <a:latin typeface="Verdana" pitchFamily="34" charset="0"/>
                          <a:cs typeface="Arial" pitchFamily="34" charset="0"/>
                        </a:rPr>
                        <a:t>-1,3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908397"/>
              </p:ext>
            </p:extLst>
          </p:nvPr>
        </p:nvGraphicFramePr>
        <p:xfrm>
          <a:off x="247173" y="894075"/>
          <a:ext cx="8568953" cy="2827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8187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Предельный объем муниципального долга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Объем</a:t>
                      </a:r>
                      <a:r>
                        <a:rPr lang="ru-RU" sz="900" b="1" baseline="0" dirty="0">
                          <a:latin typeface="Verdana" pitchFamily="34" charset="0"/>
                        </a:rPr>
                        <a:t> расходов на обслуживание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Верхний предел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187">
                <a:tc vMerge="1">
                  <a:txBody>
                    <a:bodyPr/>
                    <a:lstStyle/>
                    <a:p>
                      <a:pPr algn="l"/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Ограничение </a:t>
                      </a:r>
                    </a:p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08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2020</a:t>
                      </a:r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Verdana" pitchFamily="34" charset="0"/>
                        </a:rPr>
                        <a:t>п.5 </a:t>
                      </a:r>
                      <a:r>
                        <a:rPr lang="ru-RU" sz="900" dirty="0">
                          <a:latin typeface="Verdana" pitchFamily="34" charset="0"/>
                        </a:rPr>
                        <a:t>ст. 107</a:t>
                      </a:r>
                    </a:p>
                    <a:p>
                      <a:pPr algn="l"/>
                      <a:r>
                        <a:rPr lang="ru-RU" sz="900" dirty="0" smtClean="0">
                          <a:latin typeface="Verdana" pitchFamily="34" charset="0"/>
                        </a:rPr>
                        <a:t>Объем  </a:t>
                      </a:r>
                      <a:r>
                        <a:rPr lang="ru-RU" sz="900" dirty="0">
                          <a:latin typeface="Verdana" pitchFamily="34" charset="0"/>
                        </a:rPr>
                        <a:t>муниципального долга</a:t>
                      </a:r>
                      <a:r>
                        <a:rPr lang="ru-RU" sz="900" baseline="0" dirty="0">
                          <a:latin typeface="Verdana" pitchFamily="34" charset="0"/>
                        </a:rPr>
                        <a:t> не должен превышать 100% объема доходов  местного бюджета без учета утвержденного объема безвозмездных поступлений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1 337,6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ст. 111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Объем расходов на обслуживание муниципального долга не должен превышать 15% объема расходов без учета субвенций</a:t>
                      </a: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12,0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0,5%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п.2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 и п.3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. 107 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Верхний предел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муниципального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 внутреннего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долга </a:t>
                      </a: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не должен превышать ограничения,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 установленные для 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объема 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муниципального долга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483,0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2021</a:t>
                      </a:r>
                      <a:endParaRPr lang="ru-RU" sz="9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414,7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44,3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2,1%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483,0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584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2022</a:t>
                      </a:r>
                      <a:endParaRPr lang="ru-RU" sz="9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446,5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43,9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1,9%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481,7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1477" y="523675"/>
            <a:ext cx="684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ОГРАНИЧЕНИЯ, УСТАНОВЛЕННЫЕ БЮДЖЕТНЫМ КОДЕКСОМ РОССИЙСКОЙ ФЕДЕРАЦИИ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7748158" y="664591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11805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93791"/>
              </p:ext>
            </p:extLst>
          </p:nvPr>
        </p:nvGraphicFramePr>
        <p:xfrm>
          <a:off x="350435" y="4293096"/>
          <a:ext cx="85411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itchFamily="34" charset="0"/>
                        </a:rPr>
                        <a:t>Начальник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Финансового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00519"/>
              </p:ext>
            </p:extLst>
          </p:nvPr>
        </p:nvGraphicFramePr>
        <p:xfrm>
          <a:off x="281488" y="673555"/>
          <a:ext cx="8620198" cy="2134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2020 год и плановый период 2021 и 2022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28.10.2020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28.10.2020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4 238,8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4 163,0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-75,8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1 317,6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1 337,6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2 921,2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2 825,4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-95,8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4 356,5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4 327,6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-28,9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-0,7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-164,6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-46,9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39,8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425886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266183" y="2920103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281487" y="3214257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370315" y="3249834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- 75 869,9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2486704" y="3262932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3025" y="5018191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40480" y="5062128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- 16,6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1921" y="4908239"/>
            <a:ext cx="18776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т негосударственных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организаций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81487" y="3386043"/>
            <a:ext cx="0" cy="2937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2563627" y="6046537"/>
            <a:ext cx="1967698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Возврат остатков межбюджетных трансфертов 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="" xmlns:a16="http://schemas.microsoft.com/office/drawing/2014/main" id="{A2F5C02E-0500-4048-8EC7-33E4AA0FDDEF}"/>
              </a:ext>
            </a:extLst>
          </p:cNvPr>
          <p:cNvSpPr/>
          <p:nvPr/>
        </p:nvSpPr>
        <p:spPr>
          <a:xfrm>
            <a:off x="650704" y="6155320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0BE3A255-F9A7-48E9-B69D-5F6B18A2706A}"/>
              </a:ext>
            </a:extLst>
          </p:cNvPr>
          <p:cNvSpPr txBox="1"/>
          <p:nvPr/>
        </p:nvSpPr>
        <p:spPr>
          <a:xfrm>
            <a:off x="738159" y="6199257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- 53 638,6 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4581743" y="2920103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4564827" y="3207866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4650720" y="3232426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-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 28 945,3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4564827" y="3379652"/>
            <a:ext cx="0" cy="169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6746273" y="3262931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17" name="Прямая соединительная линия 116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6314109"/>
            <a:ext cx="374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5181627"/>
            <a:ext cx="378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1187" y="3650245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38642" y="3694182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+ 19 927,7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4556" y="3611052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Налоговые и неналоговые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6250" y="3808918"/>
            <a:ext cx="3643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Шестиугольник 73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14525" y="4282853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01980" y="4326790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- 16,6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15522" y="4172901"/>
            <a:ext cx="18776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т негосударственных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рганизаций в 2020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6921036" y="4961412"/>
            <a:ext cx="196769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бюджет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0" name="Шестиугольник 79">
            <a:extLst>
              <a:ext uri="{FF2B5EF4-FFF2-40B4-BE49-F238E27FC236}">
                <a16:creationId xmlns="" xmlns:a16="http://schemas.microsoft.com/office/drawing/2014/main" id="{A2F5C02E-0500-4048-8EC7-33E4AA0FDDEF}"/>
              </a:ext>
            </a:extLst>
          </p:cNvPr>
          <p:cNvSpPr/>
          <p:nvPr/>
        </p:nvSpPr>
        <p:spPr>
          <a:xfrm>
            <a:off x="4897625" y="4917795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0BE3A255-F9A7-48E9-B69D-5F6B18A2706A}"/>
              </a:ext>
            </a:extLst>
          </p:cNvPr>
          <p:cNvSpPr txBox="1"/>
          <p:nvPr/>
        </p:nvSpPr>
        <p:spPr>
          <a:xfrm>
            <a:off x="4985080" y="4961732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33 563,1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82" name="Прямая соединительная линия 8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4827" y="5076584"/>
            <a:ext cx="33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0196" y="4441526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Шестиугольник 85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30498" y="3723918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17953" y="3767855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-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 62 491,8 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16255" y="3684725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1755" y="3882591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1003" y="4069739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0840" y="4111121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38295" y="4155058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-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 62 491,8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4269794"/>
            <a:ext cx="373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Шестиугольник 45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3082" y="4564127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40537" y="4608064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+ 17 439,3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56925" y="4524934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 2020 года (дотации)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6250" y="4727563"/>
            <a:ext cx="36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Шестиугольник 53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2678" y="5567203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40133" y="5611140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+ 2 910,1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1574" y="5457251"/>
            <a:ext cx="18776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 от возврата межбюджетных трансфертов 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6250" y="5730639"/>
            <a:ext cx="36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5101796" y="5482192"/>
            <a:ext cx="3745483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+ 16 123,8 – Увеличение расходов за счет перевыполнения доходной части бюджета в части налоговых и неналоговых доходов 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5109544" y="6084637"/>
            <a:ext cx="374548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+ 17 439,3 – Дотация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3" name="Прямая соединительная линия 82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899285" y="5076584"/>
            <a:ext cx="0" cy="113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896480" y="5611140"/>
            <a:ext cx="212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03865" y="6210567"/>
            <a:ext cx="212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7221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97391"/>
              </p:ext>
            </p:extLst>
          </p:nvPr>
        </p:nvGraphicFramePr>
        <p:xfrm>
          <a:off x="287342" y="2851895"/>
          <a:ext cx="8695246" cy="367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-299,4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межведомственного электронного взаимодействия органов местного самоуправления МОГО «Ухта», подведомственных учреждений администрации МОГО «Ухта»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-208,6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технической защиты информации в администрации МОГО «Ухта»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-2 413,5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Финансового управления администрации МОГО «Ухта» и КУМИ администрации МОГО «Ухта»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-11 270,9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Обслуживание муниципального долга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-40,9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технической инвентаризации и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паспортизации объектов недвижимого имущества МОГО «Ухта»</a:t>
                      </a: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+7 249,2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Содержание, проведение капитального и текущего ремонта объектов муниципальной собственности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-14,0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Вовлечение в оборот муниципального имущества и земельных ресурсов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МОГО «Ухта»</a:t>
                      </a: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-2 827,4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проведения комплексных кадастровых работ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83049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133 445,9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147 767,9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148 031,6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-9 825,5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69969"/>
              </p:ext>
            </p:extLst>
          </p:nvPr>
        </p:nvGraphicFramePr>
        <p:xfrm>
          <a:off x="287342" y="2598814"/>
          <a:ext cx="869524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-150,0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Профилактика правонарушений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-201,6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Предупреждение и минимизация антропогенного воздействия на окружающую среду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+250,0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Профилактика пожарной безопасности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+1 175,5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и обеспечение деятельности МУ «Управление по делам ГО и ЧС»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14077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49 115,1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46 828,0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46 828,0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+1 073,9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0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06894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43839"/>
              </p:ext>
            </p:extLst>
          </p:nvPr>
        </p:nvGraphicFramePr>
        <p:xfrm>
          <a:off x="265308" y="2520870"/>
          <a:ext cx="8695246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-186,5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транспортного обслуживания населения в границах городского округа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328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-73,2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Строительство дорожной сети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411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-2 054,0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ремонта (ремонта) и содержание дорог общего пользования местного значения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674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«Дорожная сеть»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 части приведения в нормативное состояние автомобильных дорог местного значения и улиц в населенных пунктах административных центров муниципальных образований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53331"/>
              </p:ext>
            </p:extLst>
          </p:nvPr>
        </p:nvGraphicFramePr>
        <p:xfrm>
          <a:off x="257658" y="109471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74 891,6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55 679,8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58 484,0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-1 333,7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76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9759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65577"/>
              </p:ext>
            </p:extLst>
          </p:nvPr>
        </p:nvGraphicFramePr>
        <p:xfrm>
          <a:off x="287342" y="2591586"/>
          <a:ext cx="8695246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57390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918,7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мероприятий по переселению граждан из аварийного жилищного фонда, в том числе переселению граждан из аварийного жилищного фонда, с учетом необходимости развития малоэтажного жилищного строительства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ремонта (ремонта) и содержание объектов коммунальной инфраструктуры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-523,1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Предоставление социальных выплат молодым семьям на приобретение жилого помещения или создание объекта индивидуального жилищного строительства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-85,1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ремонта (ремонта) муниципального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-364,3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содержания муниципального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-68 046,8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Строительство станций водоочистки с созданием системы управления комплексом водоснабжения в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«Пожня-Ель» </a:t>
                      </a: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 Ухта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населения коммунальными и бытовыми услугами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работ по оснащению многоквартирных домов приборами учета энергетических ресурсов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300,4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</a:t>
                      </a: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«УЖКХ»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мероприятий по расселению непригодного для проживания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98719"/>
              </p:ext>
            </p:extLst>
          </p:nvPr>
        </p:nvGraphicFramePr>
        <p:xfrm>
          <a:off x="265150" y="107908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299 577,5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366 700,1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303 325,3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-66 187,8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783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747958"/>
              </p:ext>
            </p:extLst>
          </p:nvPr>
        </p:nvGraphicFramePr>
        <p:xfrm>
          <a:off x="287342" y="2622142"/>
          <a:ext cx="8624492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3426"/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-32 148,5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Предоставление компенсации родителям (законным представителям) платы за присмотр и уход за детьми, посещающими образовательные организации на территории Республики Коми, реализующие образовательную программу дошкольного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-953,1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+92 241,4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 (выполнение работ)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-65,8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временной занятости подростков в летний период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-6 733,6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оздоровительной кампании детей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-3 259,4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«Управление образования»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-2 046,0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Услуги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по обращению с твердыми коммунальными отходами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+227,9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 и модернизация материально - технической базы общеобразовательных учреждений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-593,5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Предоставление мер социальной поддержки в виде компенсации расходов на оплату жилого помещения и коммунальных услуг педагогическим работникам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-2 700,0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мероприятий по предоставлению бесплатного двухразового питания обучающимся с ограниченными возможностями здоровья в дошкольных образовательных организациях и МОУ «НШДС №1»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11112"/>
              </p:ext>
            </p:extLst>
          </p:nvPr>
        </p:nvGraphicFramePr>
        <p:xfrm>
          <a:off x="260010" y="1044191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2 421 668,9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2 384 335,9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2 471 171,5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+43 969,4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1843711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22469"/>
              </p:ext>
            </p:extLst>
          </p:nvPr>
        </p:nvGraphicFramePr>
        <p:xfrm>
          <a:off x="287342" y="2257287"/>
          <a:ext cx="8695246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8 040,9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учреждений культурно-досуговой сферы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-3 207,6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учреждений дополнительного образования детей в области искусств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-1 117,5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центра обслуживания объектов культуры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-4 608,2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услуг централизованной библиотекой и филиалами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-1 877,6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услуг музеями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-1 692,8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Управления культуры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-4 586,3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городских мероприятий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Содействие сохранению и развитию государственных языков Республики Коми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-36,5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Выплата ежемесячной денежной компенсации на оплату коммунальных услуг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 и модернизация материально-технической базы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-3 399,5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Капитальный и текущий ремонт объектов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-47,4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Оплата услуг по обращению с твердыми коммунальными отходами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860472"/>
              </p:ext>
            </p:extLst>
          </p:nvPr>
        </p:nvGraphicFramePr>
        <p:xfrm>
          <a:off x="251520" y="89161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321 238,5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312 147,3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316,913,3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-12 412,5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«СОЦИАЛЬНАЯ ПОДДЕРЖКА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НАСЕЛЕНИЯ</a:t>
            </a:r>
            <a:r>
              <a:rPr lang="ru-RU" dirty="0"/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2262357"/>
            <a:ext cx="4770540" cy="475068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30558"/>
              </p:ext>
            </p:extLst>
          </p:nvPr>
        </p:nvGraphicFramePr>
        <p:xfrm>
          <a:off x="287342" y="2753052"/>
          <a:ext cx="869524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-41,0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предоставление дополнительных мер социальной поддержки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гражданам (экономия)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-150,0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оказание единовременной материальной помощи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гражданам, оказавшимся в трудной жизненной ситуации (экономия)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03154"/>
              </p:ext>
            </p:extLst>
          </p:nvPr>
        </p:nvGraphicFramePr>
        <p:xfrm>
          <a:off x="251520" y="124292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4 474,5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-191,0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6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5509</TotalTime>
  <Words>2203</Words>
  <Application>Microsoft Office PowerPoint</Application>
  <PresentationFormat>Экран (4:3)</PresentationFormat>
  <Paragraphs>595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«СОЦИАЛЬНАЯ ПОДДЕРЖКА  НАСЕЛЕНИЯ»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НЕПРОГРАММНЫЕ МЕРОПРИЯТИЯ</vt:lpstr>
      <vt:lpstr>НЕПРОГРАММНЫЕ МЕРОПРИЯТИЯ</vt:lpstr>
      <vt:lpstr>МУНИЦИПАЛЬНЫЙ ДОЛГ</vt:lpstr>
      <vt:lpstr>МУНИЦИПАЛЬНЫЙ ДОЛГ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880</cp:revision>
  <cp:lastPrinted>2020-05-25T12:53:03Z</cp:lastPrinted>
  <dcterms:modified xsi:type="dcterms:W3CDTF">2020-12-31T09:27:02Z</dcterms:modified>
</cp:coreProperties>
</file>